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61" r:id="rId3"/>
    <p:sldId id="295" r:id="rId4"/>
    <p:sldId id="257" r:id="rId5"/>
    <p:sldId id="265" r:id="rId6"/>
    <p:sldId id="258" r:id="rId7"/>
    <p:sldId id="260" r:id="rId8"/>
    <p:sldId id="264" r:id="rId9"/>
    <p:sldId id="267" r:id="rId10"/>
    <p:sldId id="269" r:id="rId11"/>
    <p:sldId id="268" r:id="rId12"/>
    <p:sldId id="271" r:id="rId13"/>
    <p:sldId id="272" r:id="rId14"/>
    <p:sldId id="278" r:id="rId15"/>
  </p:sldIdLst>
  <p:sldSz cx="9144000" cy="5143500" type="screen16x9"/>
  <p:notesSz cx="6858000" cy="9144000"/>
  <p:embeddedFontLst>
    <p:embeddedFont>
      <p:font typeface="Abril Fatface" panose="020B0604020202020204" charset="-70"/>
      <p:regular r:id="rId17"/>
    </p:embeddedFont>
    <p:embeddedFont>
      <p:font typeface="Merriweather" panose="020B0604020202020204" charset="-70"/>
      <p:regular r:id="rId18"/>
      <p:bold r:id="rId19"/>
      <p:italic r:id="rId20"/>
      <p:boldItalic r:id="rId21"/>
    </p:embeddedFont>
    <p:embeddedFont>
      <p:font typeface="Merriweather Light" panose="020B0604020202020204" charset="-70"/>
      <p:regular r:id="rId22"/>
      <p:bold r:id="rId23"/>
      <p:italic r:id="rId24"/>
      <p:boldItalic r:id="rId25"/>
    </p:embeddedFont>
    <p:embeddedFont>
      <p:font typeface="Vidaloka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F5CED5-A3C9-4A29-B586-7CEECA0D5E5E}">
  <a:tblStyle styleId="{67F5CED5-A3C9-4A29-B586-7CEECA0D5E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A67BEF-97A4-4A34-92A8-B4A8506E03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5345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466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025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97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29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b4b686a97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9b4b686a97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6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35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1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621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698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423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93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2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34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17975" y="1257750"/>
            <a:ext cx="6108000" cy="2628000"/>
          </a:xfrm>
          <a:prstGeom prst="rect">
            <a:avLst/>
          </a:prstGeom>
          <a:effectLst>
            <a:outerShdw blurRad="85725" dist="19050" dir="5400000" algn="bl" rotWithShape="0">
              <a:schemeClr val="dk1">
                <a:alpha val="4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55275" y="1510750"/>
            <a:ext cx="4633200" cy="212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 algn="ctr" rtl="0">
              <a:spcBef>
                <a:spcPts val="600"/>
              </a:spcBef>
              <a:spcAft>
                <a:spcPts val="60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768723"/>
            <a:ext cx="1957200" cy="48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90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29" name="Google Shape;2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5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Google Shape;3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5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39" name="Google Shape;39;p5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40" name="Google Shape;40;p5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0" y="0"/>
            <a:ext cx="9144000" cy="5143502"/>
            <a:chOff x="0" y="0"/>
            <a:chExt cx="9144000" cy="5143502"/>
          </a:xfrm>
        </p:grpSpPr>
        <p:pic>
          <p:nvPicPr>
            <p:cNvPr id="44" name="Google Shape;44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6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" name="Google Shape;46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6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 rotWithShape="1">
            <a:blip r:embed="rId5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83075" y="958867"/>
            <a:ext cx="3354000" cy="61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983075" y="1913026"/>
            <a:ext cx="3354000" cy="22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983064" y="1673746"/>
            <a:ext cx="701061" cy="142397"/>
            <a:chOff x="4478514" y="1213654"/>
            <a:chExt cx="701061" cy="142397"/>
          </a:xfrm>
        </p:grpSpPr>
        <p:sp>
          <p:nvSpPr>
            <p:cNvPr id="53" name="Google Shape;53;p6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54" name="Google Shape;54;p6"/>
            <p:cNvCxnSpPr/>
            <p:nvPr/>
          </p:nvCxnSpPr>
          <p:spPr>
            <a:xfrm>
              <a:off x="4677975" y="1296550"/>
              <a:ext cx="5016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57" name="Google Shape;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7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9" name="Google Shape;5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7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7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983100" y="1452925"/>
            <a:ext cx="3353700" cy="26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4807223" y="1452925"/>
            <a:ext cx="3353700" cy="26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7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68" name="Google Shape;68;p7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69" name="Google Shape;69;p7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70" name="Google Shape;70;p7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8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73" name="Google Shape;73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8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983225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3454050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5924876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85" name="Google Shape;85;p8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86" name="Google Shape;86;p8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87" name="Google Shape;87;p8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9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90" name="Google Shape;9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9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9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9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9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9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97" name="Google Shape;97;p9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98" name="Google Shape;98;p9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fif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fif"/><Relationship Id="rId4" Type="http://schemas.openxmlformats.org/officeDocument/2006/relationships/image" Target="../media/image2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fif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ctrTitle"/>
          </p:nvPr>
        </p:nvSpPr>
        <p:spPr>
          <a:xfrm>
            <a:off x="707492" y="1455031"/>
            <a:ext cx="7862505" cy="309853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Gamtos radinių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kraitelė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                     </a:t>
            </a:r>
            <a:r>
              <a:rPr lang="lt-LT" dirty="0" smtClean="0"/>
              <a:t>		</a:t>
            </a:r>
            <a:r>
              <a:rPr lang="lt-LT" sz="1200" dirty="0" smtClean="0"/>
              <a:t>Vyr. Mokytoja</a:t>
            </a:r>
            <a:r>
              <a:rPr lang="lt-LT" sz="1200" dirty="0" smtClean="0"/>
              <a:t> </a:t>
            </a:r>
            <a:br>
              <a:rPr lang="lt-LT" sz="1200" dirty="0" smtClean="0"/>
            </a:br>
            <a:r>
              <a:rPr lang="lt-LT" sz="1200" dirty="0"/>
              <a:t>	</a:t>
            </a:r>
            <a:r>
              <a:rPr lang="lt-LT" sz="1200" dirty="0" smtClean="0"/>
              <a:t>				</a:t>
            </a:r>
            <a:r>
              <a:rPr lang="lt-LT" sz="1200" dirty="0" smtClean="0"/>
              <a:t>Janina Ratkevičienė</a:t>
            </a:r>
            <a:r>
              <a:rPr lang="lt-LT" sz="2000" dirty="0" smtClean="0"/>
              <a:t/>
            </a:r>
            <a:br>
              <a:rPr lang="lt-LT" sz="2000" dirty="0" smtClean="0"/>
            </a:br>
            <a:r>
              <a:rPr lang="lt-LT" sz="2000" dirty="0" smtClean="0"/>
              <a:t> </a:t>
            </a:r>
            <a:r>
              <a:rPr lang="lt-LT" sz="1200" dirty="0" smtClean="0"/>
              <a:t>2024-12-04</a:t>
            </a:r>
            <a:endParaRPr sz="1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/>
          <p:nvPr/>
        </p:nvSpPr>
        <p:spPr>
          <a:xfrm>
            <a:off x="1092124" y="1776533"/>
            <a:ext cx="221682" cy="168832"/>
          </a:xfrm>
          <a:custGeom>
            <a:avLst/>
            <a:gdLst/>
            <a:ahLst/>
            <a:cxnLst/>
            <a:rect l="l" t="t" r="r" b="b"/>
            <a:pathLst>
              <a:path w="130979" h="99753" extrusionOk="0">
                <a:moveTo>
                  <a:pt x="65345" y="92524"/>
                </a:moveTo>
                <a:lnTo>
                  <a:pt x="35275" y="99753"/>
                </a:lnTo>
                <a:lnTo>
                  <a:pt x="23131" y="94837"/>
                </a:lnTo>
                <a:lnTo>
                  <a:pt x="30648" y="87320"/>
                </a:lnTo>
                <a:lnTo>
                  <a:pt x="15035" y="84139"/>
                </a:lnTo>
                <a:lnTo>
                  <a:pt x="0" y="68526"/>
                </a:lnTo>
                <a:lnTo>
                  <a:pt x="21396" y="59562"/>
                </a:lnTo>
                <a:lnTo>
                  <a:pt x="13589" y="51177"/>
                </a:lnTo>
                <a:lnTo>
                  <a:pt x="10409" y="22842"/>
                </a:lnTo>
                <a:lnTo>
                  <a:pt x="37588" y="26312"/>
                </a:lnTo>
                <a:lnTo>
                  <a:pt x="49442" y="39612"/>
                </a:lnTo>
                <a:lnTo>
                  <a:pt x="48575" y="21396"/>
                </a:lnTo>
                <a:lnTo>
                  <a:pt x="64767" y="0"/>
                </a:lnTo>
                <a:lnTo>
                  <a:pt x="81826" y="23131"/>
                </a:lnTo>
                <a:lnTo>
                  <a:pt x="81248" y="39034"/>
                </a:lnTo>
                <a:lnTo>
                  <a:pt x="91657" y="26312"/>
                </a:lnTo>
                <a:lnTo>
                  <a:pt x="119703" y="22553"/>
                </a:lnTo>
                <a:lnTo>
                  <a:pt x="116523" y="51177"/>
                </a:lnTo>
                <a:lnTo>
                  <a:pt x="107559" y="60430"/>
                </a:lnTo>
                <a:lnTo>
                  <a:pt x="130979" y="69104"/>
                </a:lnTo>
                <a:lnTo>
                  <a:pt x="113631" y="84717"/>
                </a:lnTo>
                <a:lnTo>
                  <a:pt x="98596" y="86741"/>
                </a:lnTo>
                <a:lnTo>
                  <a:pt x="105824" y="95126"/>
                </a:lnTo>
                <a:lnTo>
                  <a:pt x="94837" y="99174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50000">
                <a:schemeClr val="accent5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61" name="Google Shape;261;p25"/>
          <p:cNvSpPr/>
          <p:nvPr/>
        </p:nvSpPr>
        <p:spPr>
          <a:xfrm>
            <a:off x="2470003" y="4356193"/>
            <a:ext cx="221682" cy="168832"/>
          </a:xfrm>
          <a:custGeom>
            <a:avLst/>
            <a:gdLst/>
            <a:ahLst/>
            <a:cxnLst/>
            <a:rect l="l" t="t" r="r" b="b"/>
            <a:pathLst>
              <a:path w="130979" h="99753" extrusionOk="0">
                <a:moveTo>
                  <a:pt x="65345" y="92524"/>
                </a:moveTo>
                <a:lnTo>
                  <a:pt x="35275" y="99753"/>
                </a:lnTo>
                <a:lnTo>
                  <a:pt x="23131" y="94837"/>
                </a:lnTo>
                <a:lnTo>
                  <a:pt x="30648" y="87320"/>
                </a:lnTo>
                <a:lnTo>
                  <a:pt x="15035" y="84139"/>
                </a:lnTo>
                <a:lnTo>
                  <a:pt x="0" y="68526"/>
                </a:lnTo>
                <a:lnTo>
                  <a:pt x="21396" y="59562"/>
                </a:lnTo>
                <a:lnTo>
                  <a:pt x="13589" y="51177"/>
                </a:lnTo>
                <a:lnTo>
                  <a:pt x="10409" y="22842"/>
                </a:lnTo>
                <a:lnTo>
                  <a:pt x="37588" y="26312"/>
                </a:lnTo>
                <a:lnTo>
                  <a:pt x="49442" y="39612"/>
                </a:lnTo>
                <a:lnTo>
                  <a:pt x="48575" y="21396"/>
                </a:lnTo>
                <a:lnTo>
                  <a:pt x="64767" y="0"/>
                </a:lnTo>
                <a:lnTo>
                  <a:pt x="81826" y="23131"/>
                </a:lnTo>
                <a:lnTo>
                  <a:pt x="81248" y="39034"/>
                </a:lnTo>
                <a:lnTo>
                  <a:pt x="91657" y="26312"/>
                </a:lnTo>
                <a:lnTo>
                  <a:pt x="119703" y="22553"/>
                </a:lnTo>
                <a:lnTo>
                  <a:pt x="116523" y="51177"/>
                </a:lnTo>
                <a:lnTo>
                  <a:pt x="107559" y="60430"/>
                </a:lnTo>
                <a:lnTo>
                  <a:pt x="130979" y="69104"/>
                </a:lnTo>
                <a:lnTo>
                  <a:pt x="113631" y="84717"/>
                </a:lnTo>
                <a:lnTo>
                  <a:pt x="98596" y="86741"/>
                </a:lnTo>
                <a:lnTo>
                  <a:pt x="105824" y="95126"/>
                </a:lnTo>
                <a:lnTo>
                  <a:pt x="94837" y="99174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50000">
                <a:schemeClr val="accent5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62" name="Google Shape;262;p25"/>
          <p:cNvSpPr/>
          <p:nvPr/>
        </p:nvSpPr>
        <p:spPr>
          <a:xfrm>
            <a:off x="6027732" y="553984"/>
            <a:ext cx="221682" cy="168832"/>
          </a:xfrm>
          <a:custGeom>
            <a:avLst/>
            <a:gdLst/>
            <a:ahLst/>
            <a:cxnLst/>
            <a:rect l="l" t="t" r="r" b="b"/>
            <a:pathLst>
              <a:path w="130979" h="99753" extrusionOk="0">
                <a:moveTo>
                  <a:pt x="65345" y="92524"/>
                </a:moveTo>
                <a:lnTo>
                  <a:pt x="35275" y="99753"/>
                </a:lnTo>
                <a:lnTo>
                  <a:pt x="23131" y="94837"/>
                </a:lnTo>
                <a:lnTo>
                  <a:pt x="30648" y="87320"/>
                </a:lnTo>
                <a:lnTo>
                  <a:pt x="15035" y="84139"/>
                </a:lnTo>
                <a:lnTo>
                  <a:pt x="0" y="68526"/>
                </a:lnTo>
                <a:lnTo>
                  <a:pt x="21396" y="59562"/>
                </a:lnTo>
                <a:lnTo>
                  <a:pt x="13589" y="51177"/>
                </a:lnTo>
                <a:lnTo>
                  <a:pt x="10409" y="22842"/>
                </a:lnTo>
                <a:lnTo>
                  <a:pt x="37588" y="26312"/>
                </a:lnTo>
                <a:lnTo>
                  <a:pt x="49442" y="39612"/>
                </a:lnTo>
                <a:lnTo>
                  <a:pt x="48575" y="21396"/>
                </a:lnTo>
                <a:lnTo>
                  <a:pt x="64767" y="0"/>
                </a:lnTo>
                <a:lnTo>
                  <a:pt x="81826" y="23131"/>
                </a:lnTo>
                <a:lnTo>
                  <a:pt x="81248" y="39034"/>
                </a:lnTo>
                <a:lnTo>
                  <a:pt x="91657" y="26312"/>
                </a:lnTo>
                <a:lnTo>
                  <a:pt x="119703" y="22553"/>
                </a:lnTo>
                <a:lnTo>
                  <a:pt x="116523" y="51177"/>
                </a:lnTo>
                <a:lnTo>
                  <a:pt x="107559" y="60430"/>
                </a:lnTo>
                <a:lnTo>
                  <a:pt x="130979" y="69104"/>
                </a:lnTo>
                <a:lnTo>
                  <a:pt x="113631" y="84717"/>
                </a:lnTo>
                <a:lnTo>
                  <a:pt x="98596" y="86741"/>
                </a:lnTo>
                <a:lnTo>
                  <a:pt x="105824" y="95126"/>
                </a:lnTo>
                <a:lnTo>
                  <a:pt x="94837" y="99174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50000">
                <a:schemeClr val="accent5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63" name="Google Shape;263;p25"/>
          <p:cNvSpPr/>
          <p:nvPr/>
        </p:nvSpPr>
        <p:spPr>
          <a:xfrm>
            <a:off x="5302616" y="4733535"/>
            <a:ext cx="221682" cy="168832"/>
          </a:xfrm>
          <a:custGeom>
            <a:avLst/>
            <a:gdLst/>
            <a:ahLst/>
            <a:cxnLst/>
            <a:rect l="l" t="t" r="r" b="b"/>
            <a:pathLst>
              <a:path w="130979" h="99753" extrusionOk="0">
                <a:moveTo>
                  <a:pt x="65345" y="92524"/>
                </a:moveTo>
                <a:lnTo>
                  <a:pt x="35275" y="99753"/>
                </a:lnTo>
                <a:lnTo>
                  <a:pt x="23131" y="94837"/>
                </a:lnTo>
                <a:lnTo>
                  <a:pt x="30648" y="87320"/>
                </a:lnTo>
                <a:lnTo>
                  <a:pt x="15035" y="84139"/>
                </a:lnTo>
                <a:lnTo>
                  <a:pt x="0" y="68526"/>
                </a:lnTo>
                <a:lnTo>
                  <a:pt x="21396" y="59562"/>
                </a:lnTo>
                <a:lnTo>
                  <a:pt x="13589" y="51177"/>
                </a:lnTo>
                <a:lnTo>
                  <a:pt x="10409" y="22842"/>
                </a:lnTo>
                <a:lnTo>
                  <a:pt x="37588" y="26312"/>
                </a:lnTo>
                <a:lnTo>
                  <a:pt x="49442" y="39612"/>
                </a:lnTo>
                <a:lnTo>
                  <a:pt x="48575" y="21396"/>
                </a:lnTo>
                <a:lnTo>
                  <a:pt x="64767" y="0"/>
                </a:lnTo>
                <a:lnTo>
                  <a:pt x="81826" y="23131"/>
                </a:lnTo>
                <a:lnTo>
                  <a:pt x="81248" y="39034"/>
                </a:lnTo>
                <a:lnTo>
                  <a:pt x="91657" y="26312"/>
                </a:lnTo>
                <a:lnTo>
                  <a:pt x="119703" y="22553"/>
                </a:lnTo>
                <a:lnTo>
                  <a:pt x="116523" y="51177"/>
                </a:lnTo>
                <a:lnTo>
                  <a:pt x="107559" y="60430"/>
                </a:lnTo>
                <a:lnTo>
                  <a:pt x="130979" y="69104"/>
                </a:lnTo>
                <a:lnTo>
                  <a:pt x="113631" y="84717"/>
                </a:lnTo>
                <a:lnTo>
                  <a:pt x="98596" y="86741"/>
                </a:lnTo>
                <a:lnTo>
                  <a:pt x="105824" y="95126"/>
                </a:lnTo>
                <a:lnTo>
                  <a:pt x="94837" y="99174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50000">
                <a:schemeClr val="accent5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64" name="Google Shape;264;p25"/>
          <p:cNvSpPr/>
          <p:nvPr/>
        </p:nvSpPr>
        <p:spPr>
          <a:xfrm>
            <a:off x="7749362" y="2322346"/>
            <a:ext cx="221682" cy="168832"/>
          </a:xfrm>
          <a:custGeom>
            <a:avLst/>
            <a:gdLst/>
            <a:ahLst/>
            <a:cxnLst/>
            <a:rect l="l" t="t" r="r" b="b"/>
            <a:pathLst>
              <a:path w="130979" h="99753" extrusionOk="0">
                <a:moveTo>
                  <a:pt x="65345" y="92524"/>
                </a:moveTo>
                <a:lnTo>
                  <a:pt x="35275" y="99753"/>
                </a:lnTo>
                <a:lnTo>
                  <a:pt x="23131" y="94837"/>
                </a:lnTo>
                <a:lnTo>
                  <a:pt x="30648" y="87320"/>
                </a:lnTo>
                <a:lnTo>
                  <a:pt x="15035" y="84139"/>
                </a:lnTo>
                <a:lnTo>
                  <a:pt x="0" y="68526"/>
                </a:lnTo>
                <a:lnTo>
                  <a:pt x="21396" y="59562"/>
                </a:lnTo>
                <a:lnTo>
                  <a:pt x="13589" y="51177"/>
                </a:lnTo>
                <a:lnTo>
                  <a:pt x="10409" y="22842"/>
                </a:lnTo>
                <a:lnTo>
                  <a:pt x="37588" y="26312"/>
                </a:lnTo>
                <a:lnTo>
                  <a:pt x="49442" y="39612"/>
                </a:lnTo>
                <a:lnTo>
                  <a:pt x="48575" y="21396"/>
                </a:lnTo>
                <a:lnTo>
                  <a:pt x="64767" y="0"/>
                </a:lnTo>
                <a:lnTo>
                  <a:pt x="81826" y="23131"/>
                </a:lnTo>
                <a:lnTo>
                  <a:pt x="81248" y="39034"/>
                </a:lnTo>
                <a:lnTo>
                  <a:pt x="91657" y="26312"/>
                </a:lnTo>
                <a:lnTo>
                  <a:pt x="119703" y="22553"/>
                </a:lnTo>
                <a:lnTo>
                  <a:pt x="116523" y="51177"/>
                </a:lnTo>
                <a:lnTo>
                  <a:pt x="107559" y="60430"/>
                </a:lnTo>
                <a:lnTo>
                  <a:pt x="130979" y="69104"/>
                </a:lnTo>
                <a:lnTo>
                  <a:pt x="113631" y="84717"/>
                </a:lnTo>
                <a:lnTo>
                  <a:pt x="98596" y="86741"/>
                </a:lnTo>
                <a:lnTo>
                  <a:pt x="105824" y="95126"/>
                </a:lnTo>
                <a:lnTo>
                  <a:pt x="94837" y="99174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50000">
                <a:schemeClr val="accent5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65" name="Google Shape;265;p25"/>
          <p:cNvSpPr/>
          <p:nvPr/>
        </p:nvSpPr>
        <p:spPr>
          <a:xfrm>
            <a:off x="6869002" y="3739824"/>
            <a:ext cx="221682" cy="168832"/>
          </a:xfrm>
          <a:custGeom>
            <a:avLst/>
            <a:gdLst/>
            <a:ahLst/>
            <a:cxnLst/>
            <a:rect l="l" t="t" r="r" b="b"/>
            <a:pathLst>
              <a:path w="130979" h="99753" extrusionOk="0">
                <a:moveTo>
                  <a:pt x="65345" y="92524"/>
                </a:moveTo>
                <a:lnTo>
                  <a:pt x="35275" y="99753"/>
                </a:lnTo>
                <a:lnTo>
                  <a:pt x="23131" y="94837"/>
                </a:lnTo>
                <a:lnTo>
                  <a:pt x="30648" y="87320"/>
                </a:lnTo>
                <a:lnTo>
                  <a:pt x="15035" y="84139"/>
                </a:lnTo>
                <a:lnTo>
                  <a:pt x="0" y="68526"/>
                </a:lnTo>
                <a:lnTo>
                  <a:pt x="21396" y="59562"/>
                </a:lnTo>
                <a:lnTo>
                  <a:pt x="13589" y="51177"/>
                </a:lnTo>
                <a:lnTo>
                  <a:pt x="10409" y="22842"/>
                </a:lnTo>
                <a:lnTo>
                  <a:pt x="37588" y="26312"/>
                </a:lnTo>
                <a:lnTo>
                  <a:pt x="49442" y="39612"/>
                </a:lnTo>
                <a:lnTo>
                  <a:pt x="48575" y="21396"/>
                </a:lnTo>
                <a:lnTo>
                  <a:pt x="64767" y="0"/>
                </a:lnTo>
                <a:lnTo>
                  <a:pt x="81826" y="23131"/>
                </a:lnTo>
                <a:lnTo>
                  <a:pt x="81248" y="39034"/>
                </a:lnTo>
                <a:lnTo>
                  <a:pt x="91657" y="26312"/>
                </a:lnTo>
                <a:lnTo>
                  <a:pt x="119703" y="22553"/>
                </a:lnTo>
                <a:lnTo>
                  <a:pt x="116523" y="51177"/>
                </a:lnTo>
                <a:lnTo>
                  <a:pt x="107559" y="60430"/>
                </a:lnTo>
                <a:lnTo>
                  <a:pt x="130979" y="69104"/>
                </a:lnTo>
                <a:lnTo>
                  <a:pt x="113631" y="84717"/>
                </a:lnTo>
                <a:lnTo>
                  <a:pt x="98596" y="86741"/>
                </a:lnTo>
                <a:lnTo>
                  <a:pt x="105824" y="95126"/>
                </a:lnTo>
                <a:lnTo>
                  <a:pt x="94837" y="99174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50000">
                <a:schemeClr val="accent5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2" y="1027416"/>
            <a:ext cx="1755000" cy="23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54" y="1030025"/>
            <a:ext cx="1998000" cy="26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34" y="1182762"/>
            <a:ext cx="1836000" cy="24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68" y="1188346"/>
            <a:ext cx="1701000" cy="226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6" y="1371113"/>
            <a:ext cx="2728120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64" y="1371113"/>
            <a:ext cx="1855640" cy="2880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ctrTitle" idx="4294967295"/>
          </p:nvPr>
        </p:nvSpPr>
        <p:spPr>
          <a:xfrm>
            <a:off x="1096726" y="588924"/>
            <a:ext cx="63135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i="1" dirty="0" smtClean="0">
                <a:solidFill>
                  <a:schemeClr val="accent5">
                    <a:lumMod val="75000"/>
                  </a:schemeClr>
                </a:solidFill>
              </a:rPr>
              <a:t>DARBELIAI</a:t>
            </a:r>
            <a:endParaRPr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0" y="1925585"/>
            <a:ext cx="1755000" cy="23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05" y="1744715"/>
            <a:ext cx="1755000" cy="23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82" y="1393022"/>
            <a:ext cx="2832000" cy="2124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7161" y="1627195"/>
            <a:ext cx="2784000" cy="208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00" y="1627194"/>
            <a:ext cx="1739842" cy="237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61384" y="1567194"/>
            <a:ext cx="2784000" cy="208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4"/>
          <p:cNvSpPr txBox="1">
            <a:spLocks noGrp="1"/>
          </p:cNvSpPr>
          <p:nvPr>
            <p:ph type="ctrTitle" idx="4294967295"/>
          </p:nvPr>
        </p:nvSpPr>
        <p:spPr>
          <a:xfrm>
            <a:off x="1453994" y="758441"/>
            <a:ext cx="6235800" cy="89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5400" dirty="0" smtClean="0"/>
              <a:t>Refleksija</a:t>
            </a:r>
            <a:endParaRPr sz="5400" dirty="0"/>
          </a:p>
        </p:txBody>
      </p:sp>
      <p:sp>
        <p:nvSpPr>
          <p:cNvPr id="379" name="Google Shape;379;p34"/>
          <p:cNvSpPr txBox="1">
            <a:spLocks noGrp="1"/>
          </p:cNvSpPr>
          <p:nvPr>
            <p:ph type="subTitle" idx="4294967295"/>
          </p:nvPr>
        </p:nvSpPr>
        <p:spPr>
          <a:xfrm>
            <a:off x="1453994" y="2094870"/>
            <a:ext cx="6381812" cy="2088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r>
              <a:rPr lang="lt-LT" sz="1800" b="1" i="1" dirty="0" smtClean="0"/>
              <a:t>Vaikai </a:t>
            </a:r>
            <a:r>
              <a:rPr lang="lt-LT" sz="1800" b="1" i="1" dirty="0"/>
              <a:t>sužinojo kiek daug ir kokių </a:t>
            </a:r>
            <a:r>
              <a:rPr lang="lt-LT" sz="1800" b="1" i="1" dirty="0" smtClean="0"/>
              <a:t>įvairiausių </a:t>
            </a:r>
            <a:r>
              <a:rPr lang="lt-LT" sz="1800" b="1" i="1" dirty="0"/>
              <a:t>gamtos </a:t>
            </a:r>
            <a:r>
              <a:rPr lang="lt-LT" sz="1800" b="1" i="1" dirty="0" smtClean="0"/>
              <a:t>gėrybių galime rasti </a:t>
            </a:r>
            <a:r>
              <a:rPr lang="en-US" sz="1800" b="1" i="1" dirty="0" smtClean="0"/>
              <a:t>b</a:t>
            </a:r>
            <a:r>
              <a:rPr lang="lt-LT" sz="1800" b="1" i="1" dirty="0" smtClean="0"/>
              <a:t>ū</a:t>
            </a:r>
            <a:r>
              <a:rPr lang="en-US" sz="1800" b="1" i="1" dirty="0" err="1" smtClean="0"/>
              <a:t>dami</a:t>
            </a:r>
            <a:r>
              <a:rPr lang="en-US" sz="1800" b="1" i="1" dirty="0" smtClean="0"/>
              <a:t> </a:t>
            </a:r>
            <a:r>
              <a:rPr lang="en-US" sz="1800" b="1" i="1" dirty="0" err="1"/>
              <a:t>kasdien</a:t>
            </a:r>
            <a:r>
              <a:rPr lang="en-US" sz="1800" b="1" i="1" dirty="0"/>
              <a:t> </a:t>
            </a:r>
            <a:r>
              <a:rPr lang="en-US" sz="1800" b="1" i="1" dirty="0" err="1"/>
              <a:t>kieme</a:t>
            </a:r>
            <a:r>
              <a:rPr lang="en-US" sz="1800" b="1" i="1" dirty="0" smtClean="0"/>
              <a:t>.</a:t>
            </a:r>
            <a:endParaRPr lang="lt-LT" sz="1800" b="1" i="1" dirty="0" smtClean="0"/>
          </a:p>
          <a:p>
            <a:pPr marL="101600" indent="0">
              <a:buNone/>
            </a:pPr>
            <a:endParaRPr lang="en-US" sz="1800" b="1" i="1" dirty="0"/>
          </a:p>
          <a:p>
            <a:pPr marL="101600" indent="0">
              <a:buNone/>
            </a:pPr>
            <a:r>
              <a:rPr lang="lt-LT" sz="1800" b="1" i="1" dirty="0"/>
              <a:t>Smalsiai </a:t>
            </a:r>
            <a:r>
              <a:rPr lang="lt-LT" sz="1800" b="1" i="1" dirty="0" smtClean="0"/>
              <a:t>tyrinėjo </a:t>
            </a:r>
            <a:r>
              <a:rPr lang="lt-LT" sz="1800" b="1" i="1" dirty="0"/>
              <a:t>gamtos daiktus, rūšiavo, skaičiavo, grupavo, </a:t>
            </a:r>
            <a:r>
              <a:rPr lang="lt-LT" sz="1800" b="1" i="1" dirty="0" smtClean="0"/>
              <a:t>spėliojo spalvas. </a:t>
            </a:r>
            <a:r>
              <a:rPr lang="lt-LT" sz="1800" b="1" i="1" dirty="0"/>
              <a:t>K</a:t>
            </a:r>
            <a:r>
              <a:rPr lang="en-US" sz="1800" b="1" i="1" dirty="0" err="1" smtClean="0"/>
              <a:t>ai</a:t>
            </a:r>
            <a:r>
              <a:rPr lang="en-US" sz="1800" b="1" i="1" dirty="0" smtClean="0"/>
              <a:t> </a:t>
            </a:r>
            <a:r>
              <a:rPr lang="lt-LT" sz="1800" b="1" i="1" dirty="0" smtClean="0"/>
              <a:t>kuriems vaikams</a:t>
            </a:r>
            <a:r>
              <a:rPr lang="en-US" sz="1800" b="1" i="1" dirty="0" smtClean="0"/>
              <a:t> </a:t>
            </a:r>
            <a:r>
              <a:rPr lang="en-US" sz="1800" b="1" i="1" dirty="0" err="1"/>
              <a:t>pavyko</a:t>
            </a:r>
            <a:r>
              <a:rPr lang="en-US" sz="1800" b="1" i="1" dirty="0"/>
              <a:t> </a:t>
            </a:r>
            <a:r>
              <a:rPr lang="en-US" sz="1800" b="1" i="1" dirty="0" err="1"/>
              <a:t>atrasti</a:t>
            </a:r>
            <a:r>
              <a:rPr lang="en-US" sz="1800" b="1" i="1" dirty="0"/>
              <a:t> </a:t>
            </a:r>
            <a:r>
              <a:rPr lang="lt-LT" sz="1800" b="1" i="1" dirty="0" smtClean="0"/>
              <a:t>ir išskirti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gelton</a:t>
            </a:r>
            <a:r>
              <a:rPr lang="lt-LT" sz="1800" b="1" i="1" dirty="0" err="1" smtClean="0"/>
              <a:t>os</a:t>
            </a:r>
            <a:r>
              <a:rPr lang="en-US" sz="1800" b="1" i="1" dirty="0" smtClean="0"/>
              <a:t> </a:t>
            </a:r>
            <a:r>
              <a:rPr lang="en-US" sz="1800" b="1" i="1" dirty="0"/>
              <a:t>ir </a:t>
            </a:r>
            <a:r>
              <a:rPr lang="en-US" sz="1800" b="1" i="1" dirty="0" err="1"/>
              <a:t>rudos</a:t>
            </a:r>
            <a:r>
              <a:rPr lang="en-US" sz="1800" b="1" i="1" dirty="0"/>
              <a:t> </a:t>
            </a:r>
            <a:r>
              <a:rPr lang="en-US" sz="1800" b="1" i="1" dirty="0" err="1"/>
              <a:t>spalvos</a:t>
            </a:r>
            <a:r>
              <a:rPr lang="en-US" sz="1800" b="1" i="1" dirty="0"/>
              <a:t> gamtos daiktus.</a:t>
            </a:r>
            <a:endParaRPr sz="1800" b="1" i="1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80" name="Google Shape;380;p34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81" name="Google Shape;381;p34"/>
          <p:cNvSpPr/>
          <p:nvPr/>
        </p:nvSpPr>
        <p:spPr>
          <a:xfrm>
            <a:off x="4297540" y="1504902"/>
            <a:ext cx="548709" cy="492614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2000">
                <a:schemeClr val="accent3"/>
              </a:gs>
              <a:gs pos="75000">
                <a:schemeClr val="accent5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224169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Tikslas:</a:t>
            </a:r>
            <a:endParaRPr dirty="0"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1655264" y="2219225"/>
            <a:ext cx="6287335" cy="17253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lt-LT" dirty="0" smtClean="0"/>
              <a:t>Susipažinti su gamtos kampelio turiniu, gamtine medžiaga, pavadinti medžius, </a:t>
            </a:r>
            <a:r>
              <a:rPr lang="lt-LT" dirty="0" smtClean="0"/>
              <a:t>įvardinti jų vaisius.</a:t>
            </a:r>
            <a:endParaRPr dirty="0"/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Uždaviniai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Grupuos, komponuos daiktus atsižvelgdami į jų spalvas</a:t>
            </a:r>
            <a:r>
              <a:rPr lang="lt-LT" dirty="0" smtClean="0"/>
              <a:t>.</a:t>
            </a:r>
          </a:p>
          <a:p>
            <a:r>
              <a:rPr lang="lt-LT" dirty="0" smtClean="0"/>
              <a:t>Naudojant </a:t>
            </a:r>
            <a:r>
              <a:rPr lang="lt-LT" dirty="0"/>
              <a:t>priemones prisimins spalvas, įsimins dar nežinomas</a:t>
            </a:r>
            <a:r>
              <a:rPr lang="lt-LT" dirty="0" smtClean="0"/>
              <a:t>.</a:t>
            </a:r>
          </a:p>
          <a:p>
            <a:r>
              <a:rPr lang="lt-LT" dirty="0" smtClean="0"/>
              <a:t>Atpažins </a:t>
            </a:r>
            <a:r>
              <a:rPr lang="lt-LT" dirty="0"/>
              <a:t>ir stengsis pakartoti artimiausioje aplinkoje esančių augalų pavadinimus, jų </a:t>
            </a:r>
            <a:r>
              <a:rPr lang="lt-LT" dirty="0" smtClean="0"/>
              <a:t>vaisius.</a:t>
            </a:r>
            <a:endParaRPr lang="lt-LT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0854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Gamtos daiktų medžiojimas</a:t>
            </a:r>
            <a:endParaRPr dirty="0"/>
          </a:p>
        </p:txBody>
      </p:sp>
      <p:sp>
        <p:nvSpPr>
          <p:cNvPr id="132" name="Google Shape;132;p13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168">
            <a:off x="6329944" y="1397222"/>
            <a:ext cx="1661094" cy="28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296">
            <a:off x="1294389" y="1483370"/>
            <a:ext cx="1570844" cy="284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10" y="2147477"/>
            <a:ext cx="2496000" cy="1872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>
            <a:spLocks noGrp="1"/>
          </p:cNvSpPr>
          <p:nvPr>
            <p:ph type="body" idx="1"/>
          </p:nvPr>
        </p:nvSpPr>
        <p:spPr>
          <a:xfrm>
            <a:off x="983075" y="2235942"/>
            <a:ext cx="3354000" cy="21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Kas tie gamtos radiniai?</a:t>
            </a:r>
          </a:p>
          <a:p>
            <a:pPr>
              <a:lnSpc>
                <a:spcPct val="150000"/>
              </a:lnSpc>
            </a:pPr>
            <a:r>
              <a:rPr lang="lt-LT" dirty="0"/>
              <a:t>Ką daryti su pintinėje </a:t>
            </a:r>
            <a:r>
              <a:rPr lang="lt-LT" dirty="0" smtClean="0"/>
              <a:t>esančiais </a:t>
            </a:r>
            <a:r>
              <a:rPr lang="en-US" dirty="0" smtClean="0"/>
              <a:t>daiktais</a:t>
            </a:r>
            <a:r>
              <a:rPr lang="en-US" dirty="0"/>
              <a:t>?</a:t>
            </a:r>
          </a:p>
          <a:p>
            <a:pPr>
              <a:lnSpc>
                <a:spcPct val="150000"/>
              </a:lnSpc>
            </a:pPr>
            <a:r>
              <a:rPr lang="en-US" dirty="0"/>
              <a:t>Kaip grupuoti daiktus?</a:t>
            </a:r>
            <a:endParaRPr dirty="0"/>
          </a:p>
        </p:txBody>
      </p:sp>
      <p:sp>
        <p:nvSpPr>
          <p:cNvPr id="204" name="Google Shape;204;p21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075" y="944026"/>
            <a:ext cx="3354000" cy="824704"/>
          </a:xfrm>
        </p:spPr>
        <p:txBody>
          <a:bodyPr/>
          <a:lstStyle/>
          <a:p>
            <a:pPr algn="ctr"/>
            <a:r>
              <a:rPr lang="lt-LT" dirty="0" smtClean="0"/>
              <a:t>Klausimas: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87" y="828894"/>
            <a:ext cx="1988909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65" y="2506582"/>
            <a:ext cx="2877824" cy="172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>
            <a:spLocks noGrp="1"/>
          </p:cNvSpPr>
          <p:nvPr>
            <p:ph type="subTitle" idx="4294967295"/>
          </p:nvPr>
        </p:nvSpPr>
        <p:spPr>
          <a:xfrm>
            <a:off x="627399" y="1374937"/>
            <a:ext cx="7935924" cy="9677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ctr">
              <a:buNone/>
            </a:pPr>
            <a:r>
              <a:rPr lang="pt-BR" sz="4000" b="1" i="1" dirty="0">
                <a:solidFill>
                  <a:schemeClr val="accent1">
                    <a:lumMod val="75000"/>
                  </a:schemeClr>
                </a:solidFill>
              </a:rPr>
              <a:t>P a t y r i n ė k i m </a:t>
            </a:r>
            <a:r>
              <a:rPr lang="pt-BR" sz="4000" b="1" i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lt-LT" sz="4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4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4000" b="1" i="1" dirty="0">
                <a:solidFill>
                  <a:schemeClr val="accent1">
                    <a:lumMod val="75000"/>
                  </a:schemeClr>
                </a:solidFill>
              </a:rPr>
              <a:t>i š </a:t>
            </a:r>
            <a:r>
              <a:rPr lang="lt-LT" sz="4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4000" b="1" i="1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pt-BR" sz="4000" b="1" i="1" dirty="0">
                <a:solidFill>
                  <a:schemeClr val="accent1">
                    <a:lumMod val="75000"/>
                  </a:schemeClr>
                </a:solidFill>
              </a:rPr>
              <a:t>r č i a u </a:t>
            </a:r>
            <a:endParaRPr lang="lt-LT" sz="4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1600" indent="0" algn="ctr">
              <a:buNone/>
            </a:pPr>
            <a:endParaRPr lang="pt-BR" sz="3600" b="1" i="1" dirty="0"/>
          </a:p>
          <a:p>
            <a:pPr marL="101600" indent="0" algn="ctr">
              <a:buNone/>
            </a:pPr>
            <a:r>
              <a:rPr lang="pt-BR" sz="3600" b="1" i="1" dirty="0">
                <a:solidFill>
                  <a:schemeClr val="accent3">
                    <a:lumMod val="75000"/>
                  </a:schemeClr>
                </a:solidFill>
              </a:rPr>
              <a:t>k a š t o n u s , g i l e s </a:t>
            </a:r>
            <a:r>
              <a:rPr lang="lt-LT" sz="3600" b="1" i="1" dirty="0" smtClean="0">
                <a:solidFill>
                  <a:schemeClr val="accent3">
                    <a:lumMod val="75000"/>
                  </a:schemeClr>
                </a:solidFill>
              </a:rPr>
              <a:t> ir</a:t>
            </a:r>
            <a:r>
              <a:rPr lang="pt-BR" sz="36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lt-LT" sz="3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01600" indent="0" algn="ctr">
              <a:buNone/>
            </a:pPr>
            <a:r>
              <a:rPr lang="pt-BR" sz="3600" b="1" i="1" dirty="0" smtClean="0">
                <a:solidFill>
                  <a:schemeClr val="accent3">
                    <a:lumMod val="75000"/>
                  </a:schemeClr>
                </a:solidFill>
              </a:rPr>
              <a:t>k </a:t>
            </a:r>
            <a:r>
              <a:rPr lang="pt-BR" sz="3600" b="1" i="1" dirty="0">
                <a:solidFill>
                  <a:schemeClr val="accent3">
                    <a:lumMod val="75000"/>
                  </a:schemeClr>
                </a:solidFill>
              </a:rPr>
              <a:t>a n k o r ė ž i </a:t>
            </a:r>
            <a:r>
              <a:rPr lang="pt-BR" sz="3600" b="1" i="1" dirty="0" smtClean="0">
                <a:solidFill>
                  <a:schemeClr val="accent3">
                    <a:lumMod val="75000"/>
                  </a:schemeClr>
                </a:solidFill>
              </a:rPr>
              <a:t>u</a:t>
            </a:r>
            <a:r>
              <a:rPr lang="lt-LT" sz="3600" b="1" i="1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endParaRPr lang="pt-BR" sz="3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0" name="Google Shape;140;p14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8" y="872819"/>
            <a:ext cx="1393960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92" y="1561672"/>
            <a:ext cx="3102645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261" y="872819"/>
            <a:ext cx="2010047" cy="2880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title"/>
          </p:nvPr>
        </p:nvSpPr>
        <p:spPr>
          <a:xfrm>
            <a:off x="1274819" y="621650"/>
            <a:ext cx="6886055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lt-LT" dirty="0"/>
              <a:t>R</a:t>
            </a:r>
            <a:r>
              <a:rPr lang="it-IT" dirty="0" smtClean="0"/>
              <a:t>adinius perkel</a:t>
            </a:r>
            <a:r>
              <a:rPr lang="lt-LT" dirty="0" smtClean="0"/>
              <a:t>iame</a:t>
            </a:r>
            <a:r>
              <a:rPr lang="it-IT" dirty="0" smtClean="0"/>
              <a:t> </a:t>
            </a:r>
            <a:r>
              <a:rPr lang="it-IT" dirty="0"/>
              <a:t>ant </a:t>
            </a:r>
            <a:r>
              <a:rPr lang="it-IT" dirty="0" smtClean="0"/>
              <a:t>popieriaus</a:t>
            </a:r>
            <a:r>
              <a:rPr lang="lt-LT" dirty="0" smtClean="0"/>
              <a:t> </a:t>
            </a:r>
            <a:r>
              <a:rPr lang="en-US" dirty="0" smtClean="0"/>
              <a:t>lapo</a:t>
            </a:r>
            <a:endParaRPr dirty="0"/>
          </a:p>
        </p:txBody>
      </p:sp>
      <p:sp>
        <p:nvSpPr>
          <p:cNvPr id="196" name="Google Shape;196;p20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5" y="1395350"/>
            <a:ext cx="2093833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22" y="1395350"/>
            <a:ext cx="2340905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66" y="1395350"/>
            <a:ext cx="2206822" cy="2520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Darbeliai iš surinktos gamtinės medžiagos</a:t>
            </a:r>
            <a:endParaRPr dirty="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12" y="1341350"/>
            <a:ext cx="2248938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92" y="1395350"/>
            <a:ext cx="2713365" cy="2772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tshire template">
  <a:themeElements>
    <a:clrScheme name="Custom 347">
      <a:dk1>
        <a:srgbClr val="3F3333"/>
      </a:dk1>
      <a:lt1>
        <a:srgbClr val="FFFFFF"/>
      </a:lt1>
      <a:dk2>
        <a:srgbClr val="918484"/>
      </a:dk2>
      <a:lt2>
        <a:srgbClr val="F0EBE6"/>
      </a:lt2>
      <a:accent1>
        <a:srgbClr val="9CA33C"/>
      </a:accent1>
      <a:accent2>
        <a:srgbClr val="FCD104"/>
      </a:accent2>
      <a:accent3>
        <a:srgbClr val="FF9B28"/>
      </a:accent3>
      <a:accent4>
        <a:srgbClr val="EC2928"/>
      </a:accent4>
      <a:accent5>
        <a:srgbClr val="A7362F"/>
      </a:accent5>
      <a:accent6>
        <a:srgbClr val="C56B18"/>
      </a:accent6>
      <a:hlink>
        <a:srgbClr val="A7362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191</Words>
  <Application>Microsoft Office PowerPoint</Application>
  <PresentationFormat>Demonstracija ekrane (16:9)</PresentationFormat>
  <Paragraphs>34</Paragraphs>
  <Slides>14</Slides>
  <Notes>13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20" baseType="lpstr">
      <vt:lpstr>Abril Fatface</vt:lpstr>
      <vt:lpstr>Merriweather</vt:lpstr>
      <vt:lpstr>Arial</vt:lpstr>
      <vt:lpstr>Merriweather Light</vt:lpstr>
      <vt:lpstr>Vidaloka</vt:lpstr>
      <vt:lpstr>Wiltshire template</vt:lpstr>
      <vt:lpstr>Gamtos radinių  kraitelė                         Vyr. Mokytoja       Janina Ratkevičienė  2024-12-04</vt:lpstr>
      <vt:lpstr>Tikslas:</vt:lpstr>
      <vt:lpstr>Uždaviniai</vt:lpstr>
      <vt:lpstr>Gamtos daiktų medžiojimas</vt:lpstr>
      <vt:lpstr>Klausimas:</vt:lpstr>
      <vt:lpstr>„PowerPoint“ pateiktis</vt:lpstr>
      <vt:lpstr>„PowerPoint“ pateiktis</vt:lpstr>
      <vt:lpstr>Radinius perkeliame ant popieriaus lapo</vt:lpstr>
      <vt:lpstr>Darbeliai iš surinktos gamtinės medžiagos</vt:lpstr>
      <vt:lpstr>„PowerPoint“ pateiktis</vt:lpstr>
      <vt:lpstr>„PowerPoint“ pateiktis</vt:lpstr>
      <vt:lpstr>DARBELIAI</vt:lpstr>
      <vt:lpstr>„PowerPoint“ pateiktis</vt:lpstr>
      <vt:lpstr>Refleksija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Gamtos radinių kraitelė                       J.Ratkevičienė                                                    2024m.</dc:title>
  <dc:creator>PC</dc:creator>
  <cp:lastModifiedBy>PC</cp:lastModifiedBy>
  <cp:revision>27</cp:revision>
  <dcterms:modified xsi:type="dcterms:W3CDTF">2025-02-19T13:36:49Z</dcterms:modified>
</cp:coreProperties>
</file>